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300" r:id="rId7"/>
    <p:sldId id="261" r:id="rId8"/>
    <p:sldId id="262" r:id="rId9"/>
    <p:sldId id="263" r:id="rId10"/>
    <p:sldId id="265" r:id="rId11"/>
    <p:sldId id="266" r:id="rId12"/>
    <p:sldId id="298" r:id="rId13"/>
    <p:sldId id="267" r:id="rId14"/>
    <p:sldId id="268" r:id="rId15"/>
    <p:sldId id="270" r:id="rId16"/>
    <p:sldId id="269" r:id="rId17"/>
    <p:sldId id="271" r:id="rId18"/>
    <p:sldId id="272" r:id="rId19"/>
    <p:sldId id="273" r:id="rId20"/>
    <p:sldId id="274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90" r:id="rId29"/>
    <p:sldId id="291" r:id="rId30"/>
    <p:sldId id="292" r:id="rId31"/>
    <p:sldId id="293" r:id="rId32"/>
    <p:sldId id="299" r:id="rId33"/>
    <p:sldId id="287" r:id="rId34"/>
    <p:sldId id="294" r:id="rId35"/>
    <p:sldId id="295" r:id="rId36"/>
    <p:sldId id="296" r:id="rId37"/>
    <p:sldId id="275" r:id="rId38"/>
    <p:sldId id="297" r:id="rId39"/>
    <p:sldId id="301" r:id="rId40"/>
    <p:sldId id="302" r:id="rId41"/>
    <p:sldId id="303" r:id="rId42"/>
    <p:sldId id="304" r:id="rId43"/>
    <p:sldId id="305" r:id="rId44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2" d="100"/>
          <a:sy n="72" d="100"/>
        </p:scale>
        <p:origin x="-120" y="-6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43CC6-3888-41A4-B5A7-769AE677E4FE}" type="datetimeFigureOut">
              <a:rPr lang="en-US" smtClean="0"/>
              <a:pPr/>
              <a:t>5/1/2014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0BAB-04A0-4EDE-BFCC-0748872334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39760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43CC6-3888-41A4-B5A7-769AE677E4FE}" type="datetimeFigureOut">
              <a:rPr lang="en-US" smtClean="0"/>
              <a:pPr/>
              <a:t>5/1/2014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0BAB-04A0-4EDE-BFCC-0748872334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14119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43CC6-3888-41A4-B5A7-769AE677E4FE}" type="datetimeFigureOut">
              <a:rPr lang="en-US" smtClean="0"/>
              <a:pPr/>
              <a:t>5/1/2014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0BAB-04A0-4EDE-BFCC-0748872334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5002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43CC6-3888-41A4-B5A7-769AE677E4FE}" type="datetimeFigureOut">
              <a:rPr lang="en-US" smtClean="0"/>
              <a:pPr/>
              <a:t>5/1/2014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0BAB-04A0-4EDE-BFCC-0748872334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90147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43CC6-3888-41A4-B5A7-769AE677E4FE}" type="datetimeFigureOut">
              <a:rPr lang="en-US" smtClean="0"/>
              <a:pPr/>
              <a:t>5/1/2014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0BAB-04A0-4EDE-BFCC-0748872334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2178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43CC6-3888-41A4-B5A7-769AE677E4FE}" type="datetimeFigureOut">
              <a:rPr lang="en-US" smtClean="0"/>
              <a:pPr/>
              <a:t>5/1/2014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0BAB-04A0-4EDE-BFCC-0748872334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2299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43CC6-3888-41A4-B5A7-769AE677E4FE}" type="datetimeFigureOut">
              <a:rPr lang="en-US" smtClean="0"/>
              <a:pPr/>
              <a:t>5/1/2014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0BAB-04A0-4EDE-BFCC-0748872334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17690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43CC6-3888-41A4-B5A7-769AE677E4FE}" type="datetimeFigureOut">
              <a:rPr lang="en-US" smtClean="0"/>
              <a:pPr/>
              <a:t>5/1/2014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0BAB-04A0-4EDE-BFCC-0748872334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39956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43CC6-3888-41A4-B5A7-769AE677E4FE}" type="datetimeFigureOut">
              <a:rPr lang="en-US" smtClean="0"/>
              <a:pPr/>
              <a:t>5/1/2014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0BAB-04A0-4EDE-BFCC-0748872334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8527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43CC6-3888-41A4-B5A7-769AE677E4FE}" type="datetimeFigureOut">
              <a:rPr lang="en-US" smtClean="0"/>
              <a:pPr/>
              <a:t>5/1/2014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0BAB-04A0-4EDE-BFCC-0748872334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4959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43CC6-3888-41A4-B5A7-769AE677E4FE}" type="datetimeFigureOut">
              <a:rPr lang="en-US" smtClean="0"/>
              <a:pPr/>
              <a:t>5/1/2014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0BAB-04A0-4EDE-BFCC-0748872334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8767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43CC6-3888-41A4-B5A7-769AE677E4FE}" type="datetimeFigureOut">
              <a:rPr lang="en-US" smtClean="0"/>
              <a:pPr/>
              <a:t>5/1/2014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80BAB-04A0-4EDE-BFCC-0748872334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6679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Updates to model algorithms and inputs for the Biogenic Emissions Inventory System (BEIS)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Jesse Bash, Kirk Baker, George Pouliot, Donna Schwede, Tom Pierce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9673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FIA Interpolated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Estimated species specific foliar biomass from FIA measurements</a:t>
            </a:r>
          </a:p>
          <a:p>
            <a:r>
              <a:rPr lang="en-US" dirty="0" smtClean="0"/>
              <a:t>Biomass estimates </a:t>
            </a:r>
            <a:r>
              <a:rPr lang="en-US" dirty="0" err="1" smtClean="0"/>
              <a:t>kriged</a:t>
            </a:r>
            <a:r>
              <a:rPr lang="en-US" dirty="0" smtClean="0"/>
              <a:t> to NLCD forest land use categories</a:t>
            </a:r>
          </a:p>
          <a:p>
            <a:pPr lvl="1"/>
            <a:r>
              <a:rPr lang="en-US" dirty="0" smtClean="0"/>
              <a:t>Latitude, longitude</a:t>
            </a:r>
            <a:r>
              <a:rPr lang="en-US" dirty="0"/>
              <a:t>,</a:t>
            </a:r>
            <a:r>
              <a:rPr lang="en-US" dirty="0" smtClean="0"/>
              <a:t> elevation, and NLCD land use type was used</a:t>
            </a:r>
          </a:p>
          <a:p>
            <a:pPr lvl="1"/>
            <a:r>
              <a:rPr lang="en-US" dirty="0" smtClean="0"/>
              <a:t>All FIA sample plots were within 75 km of one another ~250,000 plots in the CONUS</a:t>
            </a:r>
          </a:p>
          <a:p>
            <a:r>
              <a:rPr lang="en-US" dirty="0" smtClean="0"/>
              <a:t>NLCD land use data criteria was applied to FIA survey data</a:t>
            </a:r>
          </a:p>
          <a:p>
            <a:pPr lvl="1"/>
            <a:r>
              <a:rPr lang="en-US" dirty="0" smtClean="0"/>
              <a:t>Tree = tree greater than 5 m tall</a:t>
            </a:r>
          </a:p>
          <a:p>
            <a:pPr lvl="1"/>
            <a:r>
              <a:rPr lang="en-US" dirty="0" smtClean="0"/>
              <a:t>Forest = greater than 20% canopy coverage</a:t>
            </a:r>
          </a:p>
          <a:p>
            <a:pPr lvl="1"/>
            <a:r>
              <a:rPr lang="en-US" dirty="0" smtClean="0"/>
              <a:t>Deciduous forest = more than 75% foliage shed in winter</a:t>
            </a:r>
          </a:p>
          <a:p>
            <a:pPr lvl="1"/>
            <a:r>
              <a:rPr lang="en-US" dirty="0" smtClean="0"/>
              <a:t>Evergreen forest = more than 75% of foliage retained in winter</a:t>
            </a:r>
          </a:p>
        </p:txBody>
      </p:sp>
    </p:spTree>
    <p:extLst>
      <p:ext uri="{BB962C8B-B14F-4D97-AF65-F5344CB8AC3E}">
        <p14:creationId xmlns:p14="http://schemas.microsoft.com/office/powerpoint/2010/main" xmlns="" val="42467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FIA Interpolated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Error due degradation of the location tested</a:t>
            </a:r>
          </a:p>
          <a:p>
            <a:pPr lvl="1"/>
            <a:r>
              <a:rPr lang="en-US" dirty="0" smtClean="0"/>
              <a:t>x and y location adjusted by random (mean = 0, </a:t>
            </a:r>
            <a:r>
              <a:rPr lang="en-US" dirty="0" err="1" smtClean="0"/>
              <a:t>s.d.</a:t>
            </a:r>
            <a:r>
              <a:rPr lang="en-US" dirty="0" smtClean="0"/>
              <a:t> = 1 km) </a:t>
            </a:r>
          </a:p>
          <a:p>
            <a:pPr lvl="1"/>
            <a:r>
              <a:rPr lang="en-US" dirty="0" smtClean="0"/>
              <a:t>Less than approximately 1 % difference or 4 or 12 km grid resolution</a:t>
            </a:r>
          </a:p>
          <a:p>
            <a:r>
              <a:rPr lang="en-US" dirty="0" smtClean="0"/>
              <a:t>Qualitative comparison against published biomass data looks promising – quantitative analysis in progress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1824" y="3976687"/>
            <a:ext cx="9248351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0759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County level vegetation species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 smtClean="0"/>
              <a:t>FIA location data is degraded to protect privacy of land owners</a:t>
            </a:r>
          </a:p>
          <a:p>
            <a:pPr lvl="1"/>
            <a:r>
              <a:rPr lang="en-US" dirty="0" smtClean="0"/>
              <a:t>Location data is approximately ± 1 km accurate</a:t>
            </a:r>
          </a:p>
          <a:p>
            <a:pPr lvl="1"/>
            <a:r>
              <a:rPr lang="en-US" dirty="0" smtClean="0"/>
              <a:t>County code tag is correct</a:t>
            </a:r>
          </a:p>
          <a:p>
            <a:r>
              <a:rPr lang="en-US" dirty="0" smtClean="0"/>
              <a:t>Aggregated FIA county level vegetation species fraction</a:t>
            </a:r>
          </a:p>
          <a:p>
            <a:pPr lvl="1"/>
            <a:r>
              <a:rPr lang="en-US" dirty="0" smtClean="0"/>
              <a:t>Based on above ground biomass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2962" y="3977640"/>
            <a:ext cx="9246076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6403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Simulations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2009 Simulations of the BEARPEX field campaign</a:t>
            </a:r>
          </a:p>
          <a:p>
            <a:r>
              <a:rPr lang="en-US" dirty="0" smtClean="0"/>
              <a:t> 34 layer 4 km gird resolution WRF simulations</a:t>
            </a:r>
          </a:p>
          <a:p>
            <a:r>
              <a:rPr lang="en-US" dirty="0" smtClean="0"/>
              <a:t>CMAQ 5.0.1 with original BEIS, updated BEIS and BELD, and MEGAN</a:t>
            </a:r>
          </a:p>
          <a:p>
            <a:pPr lvl="1"/>
            <a:r>
              <a:rPr lang="en-US" dirty="0" smtClean="0"/>
              <a:t>Incremental simulations were done but will not be presented here</a:t>
            </a:r>
          </a:p>
          <a:p>
            <a:r>
              <a:rPr lang="en-US" dirty="0" smtClean="0"/>
              <a:t>Quantitatively evaluated against BEARPEX observations at Blodgett Forest Research Station (BFRS)</a:t>
            </a:r>
          </a:p>
          <a:p>
            <a:r>
              <a:rPr lang="en-US" dirty="0" smtClean="0"/>
              <a:t>Qualitatively evaluated (not pared in time) against CARES observations at Sacramento, CA and Cool, Ca</a:t>
            </a:r>
          </a:p>
          <a:p>
            <a:r>
              <a:rPr lang="en-US" dirty="0" smtClean="0"/>
              <a:t>Evaluated against AQS and IMPROVE observations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136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Central CA?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476750" cy="4351338"/>
          </a:xfrm>
        </p:spPr>
        <p:txBody>
          <a:bodyPr/>
          <a:lstStyle/>
          <a:p>
            <a:r>
              <a:rPr lang="en-US" dirty="0" smtClean="0"/>
              <a:t>Large gradient in isoprene from Sacramento to BFRS</a:t>
            </a:r>
          </a:p>
          <a:p>
            <a:r>
              <a:rPr lang="en-US" dirty="0" smtClean="0"/>
              <a:t>Large gradient in vegetation type and biomass</a:t>
            </a:r>
          </a:p>
          <a:p>
            <a:r>
              <a:rPr lang="en-US" dirty="0" smtClean="0"/>
              <a:t>Cool and BRFS are in the same county</a:t>
            </a:r>
          </a:p>
          <a:p>
            <a:pPr lvl="1"/>
            <a:r>
              <a:rPr lang="en-US" dirty="0" smtClean="0"/>
              <a:t>Evaluate the county level FIA aggregation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4950" y="1828800"/>
            <a:ext cx="6774024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FILES\calnex\bearpex\ISOP in episavg.200906.4BEARPEX1.34.2009.png"/>
          <p:cNvPicPr>
            <a:picLocks noChangeAspect="1" noChangeArrowheads="1"/>
          </p:cNvPicPr>
          <p:nvPr/>
        </p:nvPicPr>
        <p:blipFill>
          <a:blip r:embed="rId3" cstate="print"/>
          <a:srcRect l="18103" t="82895" r="18103" b="3947"/>
          <a:stretch>
            <a:fillRect/>
          </a:stretch>
        </p:blipFill>
        <p:spPr bwMode="auto">
          <a:xfrm>
            <a:off x="5314950" y="6350314"/>
            <a:ext cx="3721660" cy="5029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4903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Isoprene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1752" y="1828800"/>
            <a:ext cx="11499742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3146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0568" y="1417320"/>
            <a:ext cx="5365336" cy="548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Isoprene BFRS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20607328"/>
              </p:ext>
            </p:extLst>
          </p:nvPr>
        </p:nvGraphicFramePr>
        <p:xfrm>
          <a:off x="371475" y="3702050"/>
          <a:ext cx="598805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610"/>
                <a:gridCol w="1197610"/>
                <a:gridCol w="1197610"/>
                <a:gridCol w="1197610"/>
                <a:gridCol w="119761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RMSE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Spearman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l-GR" baseline="0" dirty="0" smtClean="0"/>
                        <a:t>ρ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MEGAN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4.70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1.44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Updated BEIS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1.00</a:t>
                      </a:r>
                      <a:r>
                        <a:rPr lang="en-US" baseline="0" dirty="0" smtClean="0"/>
                        <a:t>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19125" y="2114550"/>
            <a:ext cx="61055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Isoprene estimates are improved with the interpolated FIA BELD data and updated BEIS canopy model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76953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06240" y="1828800"/>
            <a:ext cx="7999135" cy="5029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Isoprene CARES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354665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BEIS does not capture isoprene gradient</a:t>
            </a:r>
          </a:p>
          <a:p>
            <a:r>
              <a:rPr lang="en-US" dirty="0" smtClean="0"/>
              <a:t>MEGAN overestimates but captures gradient</a:t>
            </a:r>
          </a:p>
          <a:p>
            <a:r>
              <a:rPr lang="en-US" dirty="0" smtClean="0"/>
              <a:t>Updated BEIS captures the gradient and better captures the magnitude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7993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Terpenes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1752" y="1825625"/>
            <a:ext cx="11499742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379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0568" y="1417320"/>
            <a:ext cx="5365336" cy="548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Terpene BFRS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23631302"/>
              </p:ext>
            </p:extLst>
          </p:nvPr>
        </p:nvGraphicFramePr>
        <p:xfrm>
          <a:off x="371475" y="3702050"/>
          <a:ext cx="598805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610"/>
                <a:gridCol w="1197610"/>
                <a:gridCol w="1197610"/>
                <a:gridCol w="1197610"/>
                <a:gridCol w="119761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RMSE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Spearman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l-GR" baseline="0" dirty="0" smtClean="0"/>
                        <a:t>ρ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MEGAN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-50%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0.58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0.69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Updated BEIS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0.65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19125" y="2114550"/>
            <a:ext cx="61055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Error in terpene estimates are reduced in the updated BEIS simulation however the bias also increased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80181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Non-methane biogenic VOC (BVOC) emissions overview</a:t>
            </a:r>
          </a:p>
          <a:p>
            <a:r>
              <a:rPr lang="en-US" dirty="0" smtClean="0"/>
              <a:t>Updates to the BEIS canopy model</a:t>
            </a:r>
          </a:p>
          <a:p>
            <a:r>
              <a:rPr lang="en-US" dirty="0" smtClean="0"/>
              <a:t>Updates to the </a:t>
            </a:r>
            <a:r>
              <a:rPr lang="en-US" dirty="0" err="1"/>
              <a:t>B</a:t>
            </a:r>
            <a:r>
              <a:rPr lang="en-US" dirty="0" err="1" smtClean="0"/>
              <a:t>iogenics</a:t>
            </a:r>
            <a:r>
              <a:rPr lang="en-US" dirty="0" smtClean="0"/>
              <a:t> </a:t>
            </a:r>
            <a:r>
              <a:rPr lang="en-US" dirty="0"/>
              <a:t>E</a:t>
            </a:r>
            <a:r>
              <a:rPr lang="en-US" dirty="0" smtClean="0"/>
              <a:t>missions </a:t>
            </a:r>
            <a:r>
              <a:rPr lang="en-US" dirty="0" err="1" smtClean="0"/>
              <a:t>Landuse</a:t>
            </a:r>
            <a:r>
              <a:rPr lang="en-US" dirty="0" smtClean="0"/>
              <a:t> </a:t>
            </a:r>
            <a:r>
              <a:rPr lang="en-US" dirty="0"/>
              <a:t>D</a:t>
            </a:r>
            <a:r>
              <a:rPr lang="en-US" dirty="0" smtClean="0"/>
              <a:t>atabase (BELD) input data</a:t>
            </a:r>
          </a:p>
          <a:p>
            <a:r>
              <a:rPr lang="en-US" dirty="0" smtClean="0"/>
              <a:t>Evaluation against California observations and comparison to MEGAN</a:t>
            </a:r>
          </a:p>
          <a:p>
            <a:r>
              <a:rPr lang="en-US" dirty="0" smtClean="0"/>
              <a:t>Conclusions</a:t>
            </a:r>
          </a:p>
          <a:p>
            <a:r>
              <a:rPr lang="en-US" dirty="0" smtClean="0"/>
              <a:t>Future work for the next CMAQ release</a:t>
            </a:r>
          </a:p>
        </p:txBody>
      </p:sp>
    </p:spTree>
    <p:extLst>
      <p:ext uri="{BB962C8B-B14F-4D97-AF65-F5344CB8AC3E}">
        <p14:creationId xmlns:p14="http://schemas.microsoft.com/office/powerpoint/2010/main" xmlns="" val="21974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Terpene CARES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354665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BEIS and MEGAN do not capture terpene gradient</a:t>
            </a:r>
          </a:p>
          <a:p>
            <a:r>
              <a:rPr lang="en-US" dirty="0" smtClean="0"/>
              <a:t>Updated BIES simulations captures the gradient and better captures the magnitude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2865" y="1825625"/>
            <a:ext cx="7999135" cy="5029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7096" y="1828800"/>
            <a:ext cx="7999135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350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Methanol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1752" y="1828800"/>
            <a:ext cx="11499743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9657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1417320"/>
            <a:ext cx="5365336" cy="548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Methanol BFRS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04504282"/>
              </p:ext>
            </p:extLst>
          </p:nvPr>
        </p:nvGraphicFramePr>
        <p:xfrm>
          <a:off x="371475" y="3702050"/>
          <a:ext cx="598805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610"/>
                <a:gridCol w="1197610"/>
                <a:gridCol w="1197610"/>
                <a:gridCol w="1197610"/>
                <a:gridCol w="119761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RMSE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Spearman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l-GR" baseline="0" dirty="0" smtClean="0"/>
                        <a:t>ρ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MEGAN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-78%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10.85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-83%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11.25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Updated BEIS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-80%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10.98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19125" y="2114550"/>
            <a:ext cx="61055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All three model simulations underestimated methanol emissions at BFRS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49566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06240" y="1828800"/>
            <a:ext cx="7999135" cy="5029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Methanol CARES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354665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Cool-BFRS methanol gradient not captured</a:t>
            </a:r>
          </a:p>
          <a:p>
            <a:pPr lvl="1"/>
            <a:r>
              <a:rPr lang="en-US" dirty="0" smtClean="0"/>
              <a:t>Sacramento did not have valid observations</a:t>
            </a:r>
          </a:p>
          <a:p>
            <a:r>
              <a:rPr lang="en-US" dirty="0" smtClean="0"/>
              <a:t>All models underestimate observed methanol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6085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Sesquiterpenes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1752" y="1828800"/>
            <a:ext cx="11499742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9270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Sesquiterpenes </a:t>
            </a:r>
            <a:r>
              <a:rPr lang="en-US" dirty="0" smtClean="0"/>
              <a:t>BFRS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9815556"/>
              </p:ext>
            </p:extLst>
          </p:nvPr>
        </p:nvGraphicFramePr>
        <p:xfrm>
          <a:off x="371475" y="3702050"/>
          <a:ext cx="598805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610"/>
                <a:gridCol w="1197610"/>
                <a:gridCol w="1197610"/>
                <a:gridCol w="1197610"/>
                <a:gridCol w="119761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RMSE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Spearman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l-GR" baseline="0" dirty="0" smtClean="0"/>
                        <a:t>ρ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MEGAN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0.22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0.05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Updated BEIS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-31%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0.05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19125" y="2114550"/>
            <a:ext cx="61055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MEGAN results in overestimates</a:t>
            </a:r>
          </a:p>
          <a:p>
            <a:r>
              <a:rPr lang="en-US" sz="2400" dirty="0" smtClean="0"/>
              <a:t>Updated BEIS increases the model bias but does not increase the model error much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1417320"/>
            <a:ext cx="5365336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59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 evaluation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Updated BEIS simulations better capture the isoprene and terpene gradients observed from Sacramento to BFRS and concentrations at BFRS</a:t>
            </a:r>
          </a:p>
          <a:p>
            <a:r>
              <a:rPr lang="en-US" dirty="0" smtClean="0"/>
              <a:t>None of the emission models evaluated well against methanol observations</a:t>
            </a:r>
          </a:p>
          <a:p>
            <a:r>
              <a:rPr lang="en-US" dirty="0" smtClean="0"/>
              <a:t>MEGAN simulations overestimated observed isoprene and sesquiterpenes by more than 200%</a:t>
            </a:r>
          </a:p>
          <a:p>
            <a:r>
              <a:rPr lang="en-US" dirty="0" smtClean="0"/>
              <a:t>Updated BEIS simulations generally had lower model error but also had increases in bias in terpene and sesquiterpene estimates</a:t>
            </a:r>
          </a:p>
          <a:p>
            <a:pPr lvl="1"/>
            <a:r>
              <a:rPr lang="en-US" dirty="0" smtClean="0"/>
              <a:t>Will return to this at the end of the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2643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99466" y="2743200"/>
            <a:ext cx="7492534" cy="411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 Ozone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9963150" cy="4351338"/>
          </a:xfrm>
        </p:spPr>
        <p:txBody>
          <a:bodyPr/>
          <a:lstStyle/>
          <a:p>
            <a:r>
              <a:rPr lang="en-US" dirty="0" smtClean="0"/>
              <a:t>Updates to BEIS Canopy model and land use data improve modeled O</a:t>
            </a:r>
            <a:r>
              <a:rPr lang="en-US" baseline="-25000" dirty="0" smtClean="0"/>
              <a:t>3</a:t>
            </a:r>
            <a:r>
              <a:rPr lang="en-US" dirty="0" smtClean="0"/>
              <a:t> performance at AQS sites in the domain</a:t>
            </a:r>
            <a:endParaRPr lang="en-US" dirty="0"/>
          </a:p>
        </p:txBody>
      </p:sp>
      <p:graphicFrame>
        <p:nvGraphicFramePr>
          <p:cNvPr id="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29543463"/>
              </p:ext>
            </p:extLst>
          </p:nvPr>
        </p:nvGraphicFramePr>
        <p:xfrm>
          <a:off x="44683" y="3885883"/>
          <a:ext cx="4572002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125"/>
                <a:gridCol w="832319"/>
                <a:gridCol w="916222"/>
                <a:gridCol w="916222"/>
                <a:gridCol w="907114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RMSE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MEGAN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19.6%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30.8%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14.4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17.6%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29.2%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13.6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Updated BEIS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17.3%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28.9%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13.4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4039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 Aerosols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943600" cy="4351338"/>
          </a:xfrm>
        </p:spPr>
        <p:txBody>
          <a:bodyPr/>
          <a:lstStyle/>
          <a:p>
            <a:r>
              <a:rPr lang="en-US" dirty="0" smtClean="0"/>
              <a:t>Updated BEIS simulations improved total aerosol estimates</a:t>
            </a:r>
          </a:p>
          <a:p>
            <a:r>
              <a:rPr lang="en-US" dirty="0" smtClean="0"/>
              <a:t>MEGAN simulations have lowest bias and error</a:t>
            </a:r>
          </a:p>
          <a:p>
            <a:pPr lvl="1"/>
            <a:r>
              <a:rPr lang="en-US" dirty="0" smtClean="0"/>
              <a:t>Due to organic PM </a:t>
            </a:r>
          </a:p>
          <a:p>
            <a:pPr lvl="1"/>
            <a:r>
              <a:rPr lang="en-US" dirty="0" smtClean="0"/>
              <a:t>Despite poor BVOC performance</a:t>
            </a:r>
          </a:p>
          <a:p>
            <a:pPr lvl="1"/>
            <a:endParaRPr lang="en-US" dirty="0"/>
          </a:p>
        </p:txBody>
      </p:sp>
      <p:graphicFrame>
        <p:nvGraphicFramePr>
          <p:cNvPr id="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71785603"/>
              </p:ext>
            </p:extLst>
          </p:nvPr>
        </p:nvGraphicFramePr>
        <p:xfrm>
          <a:off x="415925" y="4835525"/>
          <a:ext cx="598805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610"/>
                <a:gridCol w="1197610"/>
                <a:gridCol w="1197610"/>
                <a:gridCol w="1197610"/>
                <a:gridCol w="119761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RMSE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MEGAN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-15.1%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45.5%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4.3 ug</a:t>
                      </a:r>
                      <a:r>
                        <a:rPr lang="en-US" baseline="0" dirty="0" smtClean="0"/>
                        <a:t> m</a:t>
                      </a:r>
                      <a:r>
                        <a:rPr lang="en-US" baseline="30000" dirty="0" smtClean="0"/>
                        <a:t>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-40.1%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57.0%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5.1 ug</a:t>
                      </a:r>
                      <a:r>
                        <a:rPr lang="en-US" baseline="0" dirty="0" smtClean="0"/>
                        <a:t> m</a:t>
                      </a:r>
                      <a:r>
                        <a:rPr lang="en-US" baseline="30000" dirty="0" smtClean="0"/>
                        <a:t>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Updated BEIS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-37.6%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51.9%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4.5 </a:t>
                      </a:r>
                      <a:r>
                        <a:rPr lang="en-US" dirty="0" smtClean="0"/>
                        <a:t>ug</a:t>
                      </a:r>
                      <a:r>
                        <a:rPr lang="en-US" baseline="0" dirty="0" smtClean="0"/>
                        <a:t> m</a:t>
                      </a:r>
                      <a:r>
                        <a:rPr lang="en-US" baseline="30000" dirty="0" smtClean="0"/>
                        <a:t>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5841" y="1371600"/>
            <a:ext cx="5316159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0909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Organic Aerosols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1752" y="1828800"/>
            <a:ext cx="11499742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174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BVOC emissions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Global BVOC emissions are approximately an order of magnitude higher than anthropogenic VOC emissions</a:t>
            </a:r>
          </a:p>
          <a:p>
            <a:r>
              <a:rPr lang="en-US" dirty="0" smtClean="0"/>
              <a:t>Atmospheric BVOCs are precursors of ozone and organic aerosols </a:t>
            </a:r>
          </a:p>
          <a:p>
            <a:r>
              <a:rPr lang="en-US" dirty="0" smtClean="0"/>
              <a:t>Enhances the impact of anthropogenic pollutants on air quality</a:t>
            </a:r>
          </a:p>
          <a:p>
            <a:pPr lvl="1"/>
            <a:r>
              <a:rPr lang="en-US" dirty="0" smtClean="0"/>
              <a:t>Impacts the oxidative state of the atmosphere</a:t>
            </a:r>
          </a:p>
          <a:p>
            <a:r>
              <a:rPr lang="en-US" dirty="0" smtClean="0"/>
              <a:t>Impacts climate through short-lived radiative forcers</a:t>
            </a:r>
          </a:p>
          <a:p>
            <a:r>
              <a:rPr lang="en-US" dirty="0" smtClean="0"/>
              <a:t>BVOC emissions are sensitive to solar radiation, temperature, drought, phenology, etc. </a:t>
            </a:r>
          </a:p>
          <a:p>
            <a:pPr lvl="1"/>
            <a:r>
              <a:rPr lang="en-US" dirty="0" smtClean="0"/>
              <a:t>Sensitive to climate change</a:t>
            </a:r>
          </a:p>
          <a:p>
            <a:r>
              <a:rPr lang="en-US" dirty="0" smtClean="0"/>
              <a:t>Parameterization of emissions remain uncertain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6493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59752" y="1691640"/>
            <a:ext cx="4407915" cy="45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Organic Aerosols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319837" cy="4351338"/>
          </a:xfrm>
        </p:spPr>
        <p:txBody>
          <a:bodyPr/>
          <a:lstStyle/>
          <a:p>
            <a:r>
              <a:rPr lang="en-US" dirty="0" smtClean="0"/>
              <a:t>Differences between MEGAN and BEIS</a:t>
            </a:r>
          </a:p>
          <a:p>
            <a:pPr lvl="1"/>
            <a:r>
              <a:rPr lang="en-US" dirty="0" smtClean="0"/>
              <a:t>Driven by oligomers and sesquiterpenes</a:t>
            </a:r>
          </a:p>
          <a:p>
            <a:r>
              <a:rPr lang="en-US" dirty="0" smtClean="0"/>
              <a:t>Sesquiterpenes are higher than BEARPEX/CARES observations in MEGAN</a:t>
            </a:r>
          </a:p>
          <a:p>
            <a:r>
              <a:rPr lang="en-US" dirty="0" smtClean="0"/>
              <a:t>Oligomers composed of oxidized isoprene products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399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MVK + MACR BFRS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825625"/>
            <a:ext cx="6186487" cy="4351338"/>
          </a:xfrm>
        </p:spPr>
        <p:txBody>
          <a:bodyPr/>
          <a:lstStyle/>
          <a:p>
            <a:r>
              <a:rPr lang="en-US" dirty="0" smtClean="0"/>
              <a:t>Simulations with MEGAN emissions overestimate MVK + MACR</a:t>
            </a:r>
          </a:p>
          <a:p>
            <a:pPr lvl="1"/>
            <a:r>
              <a:rPr lang="en-US" dirty="0" smtClean="0"/>
              <a:t>May be capturing high SOA for the wrong reason </a:t>
            </a:r>
          </a:p>
          <a:p>
            <a:r>
              <a:rPr lang="en-US" dirty="0" smtClean="0"/>
              <a:t>Simulations with updated BEIS better captures these products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4687" y="1715294"/>
            <a:ext cx="4471113" cy="4572000"/>
          </a:xfrm>
          <a:prstGeom prst="rect">
            <a:avLst/>
          </a:prstGeom>
        </p:spPr>
      </p:pic>
      <p:graphicFrame>
        <p:nvGraphicFramePr>
          <p:cNvPr id="8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8781849"/>
              </p:ext>
            </p:extLst>
          </p:nvPr>
        </p:nvGraphicFramePr>
        <p:xfrm>
          <a:off x="606425" y="4330700"/>
          <a:ext cx="598805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610"/>
                <a:gridCol w="1197610"/>
                <a:gridCol w="1197610"/>
                <a:gridCol w="1197610"/>
                <a:gridCol w="119761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RMSE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MEGAN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2.21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44%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0.66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Updated BEIS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49%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0.77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9476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7096" y="1828800"/>
            <a:ext cx="7999135" cy="5029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MVK + MACR CARES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354665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Modeled gradients are flat from COOL to BFRS</a:t>
            </a:r>
          </a:p>
          <a:p>
            <a:r>
              <a:rPr lang="en-US" dirty="0" smtClean="0"/>
              <a:t>Updated BIES simulations captures the observed magnitude best at Cool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6020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on atmospheric chemistry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Changes in BVOC emissions result in changes in OH and HO2</a:t>
            </a:r>
          </a:p>
          <a:p>
            <a:r>
              <a:rPr lang="en-US" sz="3200" dirty="0" smtClean="0"/>
              <a:t>This cascades through the model as changes in </a:t>
            </a:r>
            <a:r>
              <a:rPr lang="en-US" sz="3200" dirty="0" err="1" smtClean="0"/>
              <a:t>NOx</a:t>
            </a:r>
            <a:r>
              <a:rPr lang="en-US" sz="3200" dirty="0" smtClean="0"/>
              <a:t>, </a:t>
            </a:r>
            <a:r>
              <a:rPr lang="en-US" sz="3200" dirty="0" err="1" smtClean="0"/>
              <a:t>SOx</a:t>
            </a:r>
            <a:r>
              <a:rPr lang="en-US" sz="3200" dirty="0" smtClean="0"/>
              <a:t> and aerosols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3596" y="3429000"/>
            <a:ext cx="8624807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951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Impacts oxidized species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229350" cy="4351338"/>
          </a:xfrm>
        </p:spPr>
        <p:txBody>
          <a:bodyPr/>
          <a:lstStyle/>
          <a:p>
            <a:r>
              <a:rPr lang="en-US" dirty="0" smtClean="0"/>
              <a:t>Updated BEIS resulted in increase in NO</a:t>
            </a:r>
            <a:r>
              <a:rPr lang="en-US" baseline="-25000" dirty="0" smtClean="0"/>
              <a:t>3</a:t>
            </a:r>
            <a:r>
              <a:rPr lang="en-US" dirty="0" smtClean="0"/>
              <a:t> aerosol at IMPROVE sites</a:t>
            </a:r>
          </a:p>
          <a:p>
            <a:pPr lvl="1"/>
            <a:r>
              <a:rPr lang="en-US" dirty="0" smtClean="0"/>
              <a:t>Reduces bias and error over BEIS and MEGAN results</a:t>
            </a:r>
          </a:p>
          <a:p>
            <a:pPr lvl="1"/>
            <a:r>
              <a:rPr lang="en-US" dirty="0" smtClean="0"/>
              <a:t>Increase in ambient HNO</a:t>
            </a:r>
            <a:r>
              <a:rPr lang="en-US" baseline="-25000" dirty="0" smtClean="0"/>
              <a:t>3</a:t>
            </a:r>
            <a:r>
              <a:rPr lang="en-US" dirty="0" smtClean="0"/>
              <a:t> concentrations </a:t>
            </a:r>
          </a:p>
          <a:p>
            <a:r>
              <a:rPr lang="en-US" dirty="0" smtClean="0"/>
              <a:t>Improves model O</a:t>
            </a:r>
            <a:r>
              <a:rPr lang="en-US" baseline="-25000" dirty="0" smtClean="0"/>
              <a:t>3</a:t>
            </a:r>
            <a:r>
              <a:rPr lang="en-US" dirty="0" smtClean="0"/>
              <a:t> evaluation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94042" y="1604963"/>
            <a:ext cx="4430133" cy="4572000"/>
          </a:xfrm>
          <a:prstGeom prst="rect">
            <a:avLst/>
          </a:prstGeom>
        </p:spPr>
      </p:pic>
      <p:graphicFrame>
        <p:nvGraphicFramePr>
          <p:cNvPr id="5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31041160"/>
              </p:ext>
            </p:extLst>
          </p:nvPr>
        </p:nvGraphicFramePr>
        <p:xfrm>
          <a:off x="628649" y="4349750"/>
          <a:ext cx="6334125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6825"/>
                <a:gridCol w="1266825"/>
                <a:gridCol w="1266825"/>
                <a:gridCol w="1390651"/>
                <a:gridCol w="1142999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RMSE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Spearman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l-GR" baseline="0" dirty="0" smtClean="0"/>
                        <a:t>ρ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MEGAN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-76%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0.42 ug</a:t>
                      </a:r>
                      <a:r>
                        <a:rPr lang="en-US" baseline="0" dirty="0" smtClean="0"/>
                        <a:t> m</a:t>
                      </a:r>
                      <a:r>
                        <a:rPr lang="en-US" baseline="30000" dirty="0" smtClean="0"/>
                        <a:t>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-74%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0.43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 ug</a:t>
                      </a:r>
                      <a:r>
                        <a:rPr lang="en-US" baseline="0" dirty="0" smtClean="0"/>
                        <a:t> m</a:t>
                      </a:r>
                      <a:r>
                        <a:rPr lang="en-US" baseline="30000" dirty="0" smtClean="0"/>
                        <a:t>-3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Updated BEIS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-71%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0.39 ug</a:t>
                      </a:r>
                      <a:r>
                        <a:rPr lang="en-US" baseline="0" dirty="0" smtClean="0"/>
                        <a:t> m</a:t>
                      </a:r>
                      <a:r>
                        <a:rPr lang="en-US" baseline="30000" dirty="0" smtClean="0"/>
                        <a:t>-3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7205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BELD data set has been updated</a:t>
            </a:r>
          </a:p>
          <a:p>
            <a:pPr lvl="1"/>
            <a:r>
              <a:rPr lang="en-US" dirty="0" smtClean="0"/>
              <a:t>2001/2006 NLCD</a:t>
            </a:r>
          </a:p>
          <a:p>
            <a:pPr lvl="1"/>
            <a:r>
              <a:rPr lang="en-US" dirty="0" smtClean="0"/>
              <a:t>FIA 5.1 survey data</a:t>
            </a:r>
          </a:p>
          <a:p>
            <a:pPr lvl="1"/>
            <a:r>
              <a:rPr lang="en-US" dirty="0" smtClean="0"/>
              <a:t>Census of agriculture data</a:t>
            </a:r>
          </a:p>
          <a:p>
            <a:r>
              <a:rPr lang="en-US" dirty="0" smtClean="0"/>
              <a:t>BEIS canopy algorithms have been updated </a:t>
            </a:r>
          </a:p>
          <a:p>
            <a:pPr lvl="1"/>
            <a:r>
              <a:rPr lang="en-US" dirty="0" smtClean="0"/>
              <a:t>More consistent with CMAQ/WRF parameterization</a:t>
            </a:r>
          </a:p>
          <a:p>
            <a:pPr lvl="1"/>
            <a:r>
              <a:rPr lang="en-US" dirty="0" smtClean="0"/>
              <a:t>More consistent with measurement data and contemporary BVOC emission models</a:t>
            </a:r>
          </a:p>
          <a:p>
            <a:r>
              <a:rPr lang="en-US" dirty="0" smtClean="0"/>
              <a:t>Evaluate well against BEARPEX BVOC and AQS/IMPROVE network observations</a:t>
            </a:r>
          </a:p>
          <a:p>
            <a:r>
              <a:rPr lang="en-US" dirty="0" smtClean="0"/>
              <a:t>Better captures Isoprene, terpene and methanol gradients from Sacramento to BFRS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002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Eliminate </a:t>
            </a:r>
            <a:r>
              <a:rPr lang="en-US" dirty="0" err="1" smtClean="0"/>
              <a:t>bioseasons</a:t>
            </a:r>
            <a:r>
              <a:rPr lang="en-US" dirty="0" smtClean="0"/>
              <a:t> file </a:t>
            </a:r>
          </a:p>
          <a:p>
            <a:pPr lvl="1"/>
            <a:r>
              <a:rPr lang="en-US" dirty="0" smtClean="0"/>
              <a:t>Use dynamic LAI following WRF/Meteorological model LAI</a:t>
            </a:r>
          </a:p>
          <a:p>
            <a:r>
              <a:rPr lang="en-US" dirty="0" smtClean="0"/>
              <a:t>Add the impact of temperature/PAR history</a:t>
            </a:r>
          </a:p>
          <a:p>
            <a:r>
              <a:rPr lang="en-US" dirty="0" smtClean="0"/>
              <a:t>Impact of BVOC emissions due to vegetative stress</a:t>
            </a:r>
          </a:p>
          <a:p>
            <a:r>
              <a:rPr lang="en-US" dirty="0" smtClean="0"/>
              <a:t>Evaluate </a:t>
            </a:r>
            <a:r>
              <a:rPr lang="en-US" dirty="0" err="1" smtClean="0"/>
              <a:t>kriged</a:t>
            </a:r>
            <a:r>
              <a:rPr lang="en-US" dirty="0" smtClean="0"/>
              <a:t> biomass data against independent (satellite + in situ) estimates generated for national carbon stock estimates</a:t>
            </a:r>
          </a:p>
          <a:p>
            <a:r>
              <a:rPr lang="en-US" dirty="0" smtClean="0"/>
              <a:t>Evaluate against other field campaigns </a:t>
            </a:r>
          </a:p>
          <a:p>
            <a:pPr lvl="1"/>
            <a:r>
              <a:rPr lang="en-US" dirty="0" smtClean="0"/>
              <a:t>SOAS/SENEX, DISCOVER AQ 2011, CALNEX/CARES, CABERNET</a:t>
            </a:r>
          </a:p>
          <a:p>
            <a:r>
              <a:rPr lang="en-US" dirty="0"/>
              <a:t>Evaluate and update BEIS emission factors 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51748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5536248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BELD </a:t>
            </a:r>
            <a:r>
              <a:rPr lang="en-US" dirty="0" smtClean="0"/>
              <a:t>reports emissions factors (EF) in mass per area</a:t>
            </a:r>
          </a:p>
          <a:p>
            <a:pPr lvl="1"/>
            <a:r>
              <a:rPr lang="en-US" dirty="0" smtClean="0"/>
              <a:t>Assumes a biomass for each modeled species to scale measured EFs</a:t>
            </a:r>
            <a:endParaRPr lang="en-US" dirty="0"/>
          </a:p>
          <a:p>
            <a:r>
              <a:rPr lang="en-US" dirty="0" smtClean="0"/>
              <a:t>Develop BEIS with leaf biomass based emission factors</a:t>
            </a:r>
          </a:p>
          <a:p>
            <a:pPr lvl="1"/>
            <a:r>
              <a:rPr lang="en-US" dirty="0" smtClean="0"/>
              <a:t>Use FIA / NLCD derived biomass for emission factors</a:t>
            </a:r>
          </a:p>
          <a:p>
            <a:pPr lvl="1"/>
            <a:r>
              <a:rPr lang="en-US" dirty="0" smtClean="0"/>
              <a:t>Will improve results at BFRS where current BEIS estimates are low</a:t>
            </a:r>
          </a:p>
          <a:p>
            <a:pPr lvl="2"/>
            <a:r>
              <a:rPr lang="en-US" dirty="0" smtClean="0"/>
              <a:t>FIA based biomass estimates are higher at BFRS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4447" y="1919288"/>
            <a:ext cx="5817553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2577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and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8945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Formaldehyde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1752" y="1828800"/>
            <a:ext cx="11499742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0921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 to BEIS Canopy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major updates to canopy model completed</a:t>
            </a:r>
          </a:p>
          <a:p>
            <a:pPr lvl="1"/>
            <a:r>
              <a:rPr lang="en-US" dirty="0" smtClean="0"/>
              <a:t>Implemented a leaf temperature algorithm</a:t>
            </a:r>
          </a:p>
          <a:p>
            <a:pPr lvl="2"/>
            <a:r>
              <a:rPr lang="en-US" dirty="0" smtClean="0"/>
              <a:t>Previously used the 2 m ambient air temperature</a:t>
            </a:r>
          </a:p>
          <a:p>
            <a:pPr lvl="2"/>
            <a:r>
              <a:rPr lang="en-US" dirty="0" smtClean="0"/>
              <a:t>Measured emissions factors based on leaf temperature</a:t>
            </a:r>
          </a:p>
          <a:p>
            <a:pPr lvl="1"/>
            <a:r>
              <a:rPr lang="en-US" dirty="0" smtClean="0"/>
              <a:t>Two layer canopy algorithm</a:t>
            </a:r>
          </a:p>
          <a:p>
            <a:pPr lvl="2"/>
            <a:r>
              <a:rPr lang="en-US" dirty="0" smtClean="0"/>
              <a:t>Previously used canopy solar radiation based on non-linear PAR and isoprene relationship through a forest canopy</a:t>
            </a:r>
          </a:p>
          <a:p>
            <a:pPr lvl="2"/>
            <a:r>
              <a:rPr lang="en-US" dirty="0" smtClean="0"/>
              <a:t>Emissions are non-linear with respect to solar radiation and temperature</a:t>
            </a:r>
          </a:p>
          <a:p>
            <a:r>
              <a:rPr lang="en-US" dirty="0" smtClean="0"/>
              <a:t>Updates better integrated with CMAQ-WRF system</a:t>
            </a:r>
          </a:p>
          <a:p>
            <a:pPr lvl="1"/>
            <a:r>
              <a:rPr lang="en-US" dirty="0" smtClean="0"/>
              <a:t>Uses WRF land surface physics and CMAQ air-surface exchange algorithms</a:t>
            </a:r>
          </a:p>
          <a:p>
            <a:pPr lvl="1"/>
            <a:r>
              <a:rPr lang="en-US" dirty="0" smtClean="0"/>
              <a:t>Still working on dynamic LAI (phenology) and plant stress induced emissions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8607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1417320"/>
            <a:ext cx="5365336" cy="548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Formaldehyde BFRS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371475" y="3702050"/>
          <a:ext cx="598805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610"/>
                <a:gridCol w="1197610"/>
                <a:gridCol w="1197610"/>
                <a:gridCol w="1197610"/>
                <a:gridCol w="119761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RMSE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Spearman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l-GR" baseline="0" dirty="0" smtClean="0"/>
                        <a:t>ρ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MEGAN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-50%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3.5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Updated BEIS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3.4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19125" y="2114550"/>
            <a:ext cx="61055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All models underestimate observed concentrations </a:t>
            </a:r>
          </a:p>
          <a:p>
            <a:r>
              <a:rPr lang="en-US" sz="2400" dirty="0" smtClean="0"/>
              <a:t>Updated BEIS simulation improves results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40580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Acetaldehyde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1752" y="1828800"/>
            <a:ext cx="11499742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5689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1417320"/>
            <a:ext cx="5365336" cy="548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Acetaldehyde</a:t>
            </a:r>
            <a:r>
              <a:rPr lang="en-US" dirty="0" smtClean="0"/>
              <a:t> BFRS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371475" y="3702050"/>
          <a:ext cx="598805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610"/>
                <a:gridCol w="1197610"/>
                <a:gridCol w="1197610"/>
                <a:gridCol w="1197610"/>
                <a:gridCol w="119761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RMSE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Spearman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l-GR" baseline="0" dirty="0" smtClean="0"/>
                        <a:t>ρ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MEGAN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-62%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1.26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0.82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Updated BEIS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0.92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19125" y="2114550"/>
            <a:ext cx="61055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MEGAN simulations underestimate observations</a:t>
            </a:r>
          </a:p>
          <a:p>
            <a:r>
              <a:rPr lang="en-US" sz="2400" dirty="0" smtClean="0"/>
              <a:t>Updated BEIS is less biased but does have higher error</a:t>
            </a:r>
          </a:p>
        </p:txBody>
      </p:sp>
    </p:spTree>
    <p:extLst>
      <p:ext uri="{BB962C8B-B14F-4D97-AF65-F5344CB8AC3E}">
        <p14:creationId xmlns:p14="http://schemas.microsoft.com/office/powerpoint/2010/main" xmlns="" val="32890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1417320"/>
            <a:ext cx="5365336" cy="548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OH BFRS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371475" y="3702050"/>
          <a:ext cx="598805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610"/>
                <a:gridCol w="1197610"/>
                <a:gridCol w="1197610"/>
                <a:gridCol w="1197610"/>
                <a:gridCol w="119761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RMSE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Spearman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l-GR" baseline="0" dirty="0" smtClean="0"/>
                        <a:t>ρ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MEGAN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-79%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74 </a:t>
                      </a:r>
                      <a:r>
                        <a:rPr lang="en-US" dirty="0" err="1" smtClean="0"/>
                        <a:t>ppq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-59%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67 </a:t>
                      </a:r>
                      <a:r>
                        <a:rPr lang="en-US" dirty="0" err="1" smtClean="0"/>
                        <a:t>ppq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Updated BEIS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-57%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64 </a:t>
                      </a:r>
                      <a:r>
                        <a:rPr lang="en-US" baseline="0" dirty="0" err="1" smtClean="0"/>
                        <a:t>ppq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19125" y="2114550"/>
            <a:ext cx="61055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Model underestimates likely a combination of model chemistry and BVOC emissions</a:t>
            </a:r>
          </a:p>
          <a:p>
            <a:r>
              <a:rPr lang="en-US" sz="2400" dirty="0" smtClean="0"/>
              <a:t>OH observations are uncertain</a:t>
            </a:r>
          </a:p>
        </p:txBody>
      </p:sp>
    </p:spTree>
    <p:extLst>
      <p:ext uri="{BB962C8B-B14F-4D97-AF65-F5344CB8AC3E}">
        <p14:creationId xmlns:p14="http://schemas.microsoft.com/office/powerpoint/2010/main" xmlns="" val="347071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 to BEIS Canopy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684" y="1825625"/>
            <a:ext cx="4842345" cy="486142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Leaf </a:t>
            </a:r>
            <a:r>
              <a:rPr lang="en-US" dirty="0"/>
              <a:t> </a:t>
            </a:r>
            <a:r>
              <a:rPr lang="en-US" dirty="0" smtClean="0"/>
              <a:t>temperature model energy balance approximated</a:t>
            </a:r>
          </a:p>
          <a:p>
            <a:pPr lvl="1"/>
            <a:r>
              <a:rPr lang="en-US" dirty="0" smtClean="0"/>
              <a:t>Using WRF surface fluxes and CMAQ resistances</a:t>
            </a:r>
          </a:p>
          <a:p>
            <a:pPr lvl="1"/>
            <a:r>
              <a:rPr lang="en-US" dirty="0" smtClean="0"/>
              <a:t>Parameterizes radiative and convective heat exchange</a:t>
            </a:r>
          </a:p>
          <a:p>
            <a:pPr lvl="1"/>
            <a:r>
              <a:rPr lang="en-US" dirty="0" smtClean="0"/>
              <a:t>Estimated for a sun and shade layers of the canopy</a:t>
            </a:r>
          </a:p>
          <a:p>
            <a:r>
              <a:rPr lang="en-US" dirty="0" smtClean="0"/>
              <a:t>Compares well against Duke Forest observations </a:t>
            </a:r>
          </a:p>
          <a:p>
            <a:r>
              <a:rPr lang="en-US" dirty="0" smtClean="0"/>
              <a:t>Similar performance as MEGAN’s iterative multilayer canopy model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2285" y="1395413"/>
            <a:ext cx="732971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6668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 to BEIS Canopy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684" y="1825625"/>
            <a:ext cx="4842345" cy="486142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Leaf </a:t>
            </a:r>
            <a:r>
              <a:rPr lang="en-US" dirty="0"/>
              <a:t> </a:t>
            </a:r>
            <a:r>
              <a:rPr lang="en-US" dirty="0" smtClean="0"/>
              <a:t>temperature model energy balance approximated</a:t>
            </a:r>
          </a:p>
          <a:p>
            <a:pPr lvl="1"/>
            <a:r>
              <a:rPr lang="en-US" dirty="0" smtClean="0"/>
              <a:t>Using WRF surface fluxes and CMAQ resistances</a:t>
            </a:r>
          </a:p>
          <a:p>
            <a:pPr lvl="1"/>
            <a:r>
              <a:rPr lang="en-US" dirty="0" smtClean="0"/>
              <a:t>Parameterizes radiative and convective heat exchange</a:t>
            </a:r>
          </a:p>
          <a:p>
            <a:pPr lvl="1"/>
            <a:r>
              <a:rPr lang="en-US" dirty="0" smtClean="0"/>
              <a:t>Estimated for a sun and shade layers of the canopy</a:t>
            </a:r>
          </a:p>
          <a:p>
            <a:r>
              <a:rPr lang="en-US" dirty="0" smtClean="0"/>
              <a:t>Compares well against Duke Forest observations </a:t>
            </a:r>
          </a:p>
          <a:p>
            <a:r>
              <a:rPr lang="en-US" dirty="0" smtClean="0"/>
              <a:t>Similar performance as MEGAN’s iterative multilayer canopy model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404263"/>
              </p:ext>
            </p:extLst>
          </p:nvPr>
        </p:nvGraphicFramePr>
        <p:xfrm>
          <a:off x="4927602" y="2885895"/>
          <a:ext cx="7264398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0733"/>
                <a:gridCol w="1210733"/>
                <a:gridCol w="1210733"/>
                <a:gridCol w="1210733"/>
                <a:gridCol w="1210733"/>
                <a:gridCol w="1210733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 (K)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 Bias</a:t>
                      </a:r>
                    </a:p>
                    <a:p>
                      <a:r>
                        <a:rPr lang="en-US" dirty="0" smtClean="0"/>
                        <a:t>(K)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 Error (K)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RMSE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302.6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MEGAN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304.1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Updated</a:t>
                      </a:r>
                      <a:r>
                        <a:rPr lang="en-US" baseline="0" dirty="0" smtClean="0"/>
                        <a:t> BEIS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304.2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057029" y="5278575"/>
            <a:ext cx="73219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*One degree increase in temperature at 300 K results in a 12.9% increase in </a:t>
            </a:r>
          </a:p>
          <a:p>
            <a:r>
              <a:rPr lang="en-US" dirty="0" smtClean="0"/>
              <a:t>isoprene emissions</a:t>
            </a:r>
          </a:p>
        </p:txBody>
      </p:sp>
    </p:spTree>
    <p:extLst>
      <p:ext uri="{BB962C8B-B14F-4D97-AF65-F5344CB8AC3E}">
        <p14:creationId xmlns:p14="http://schemas.microsoft.com/office/powerpoint/2010/main" xmlns="" val="125555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 to BEIS Canopy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Two layer canopy model</a:t>
            </a:r>
          </a:p>
          <a:p>
            <a:pPr lvl="1"/>
            <a:r>
              <a:rPr lang="en-US" dirty="0" smtClean="0"/>
              <a:t>A sunlit and shaded layers of the canopy are modeled </a:t>
            </a:r>
          </a:p>
          <a:p>
            <a:pPr lvl="1"/>
            <a:r>
              <a:rPr lang="en-US" dirty="0" smtClean="0"/>
              <a:t>The layers change with solar zenith angle and light intensity</a:t>
            </a:r>
          </a:p>
          <a:p>
            <a:pPr lvl="1"/>
            <a:r>
              <a:rPr lang="en-US" dirty="0" smtClean="0"/>
              <a:t>Both direct and diffuse solar radiation is modeled</a:t>
            </a:r>
          </a:p>
          <a:p>
            <a:pPr lvl="1"/>
            <a:r>
              <a:rPr lang="en-US" dirty="0" smtClean="0"/>
              <a:t>Leaf temperatures and incoming solar radiation for each layer are estimated</a:t>
            </a:r>
          </a:p>
          <a:p>
            <a:pPr lvl="1"/>
            <a:r>
              <a:rPr lang="en-US" dirty="0" smtClean="0"/>
              <a:t>Emissions are estimated for each layer and summed for total canopy emissions</a:t>
            </a:r>
          </a:p>
          <a:p>
            <a:r>
              <a:rPr lang="en-US" dirty="0" smtClean="0"/>
              <a:t>Sunlit leaves behave similarly to the upper layers of the MEGAN model</a:t>
            </a:r>
          </a:p>
          <a:p>
            <a:r>
              <a:rPr lang="en-US" dirty="0" smtClean="0"/>
              <a:t>Temperature in the shade layer is less variable than in the lower layers in MEGAN</a:t>
            </a:r>
          </a:p>
          <a:p>
            <a:pPr lvl="1"/>
            <a:r>
              <a:rPr lang="en-US" dirty="0" smtClean="0"/>
              <a:t>MEGAN algorithms appear to be unstable in the lower canopy but have little impact on emissions </a:t>
            </a:r>
          </a:p>
        </p:txBody>
      </p:sp>
    </p:spTree>
    <p:extLst>
      <p:ext uri="{BB962C8B-B14F-4D97-AF65-F5344CB8AC3E}">
        <p14:creationId xmlns:p14="http://schemas.microsoft.com/office/powerpoint/2010/main" xmlns="" val="3642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BEIS Canopy Model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sun/shade layer canopy model closely integrated with WRF and CMAQ surface flux processes has been developed</a:t>
            </a:r>
          </a:p>
          <a:p>
            <a:pPr lvl="1"/>
            <a:r>
              <a:rPr lang="en-US" dirty="0" smtClean="0"/>
              <a:t>Negligible impact on run time due to analytical approximations of leaf temperatures</a:t>
            </a:r>
          </a:p>
          <a:p>
            <a:r>
              <a:rPr lang="en-US" dirty="0" smtClean="0"/>
              <a:t>Conceptually similar to the MEGAN canopy model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ensitive to incoming solar radiation and leaf area index</a:t>
            </a:r>
          </a:p>
          <a:p>
            <a:pPr lvl="1"/>
            <a:r>
              <a:rPr lang="en-US" dirty="0" smtClean="0"/>
              <a:t>Similar leaf temperature results</a:t>
            </a:r>
          </a:p>
          <a:p>
            <a:r>
              <a:rPr lang="en-US" dirty="0" smtClean="0"/>
              <a:t>Better matches the assumptions used to derive BVOC emission factors</a:t>
            </a:r>
          </a:p>
          <a:p>
            <a:pPr lvl="1"/>
            <a:r>
              <a:rPr lang="en-US" dirty="0" smtClean="0"/>
              <a:t>Published emissions factors are based on leaf temperatures</a:t>
            </a:r>
          </a:p>
          <a:p>
            <a:r>
              <a:rPr lang="en-US" dirty="0" smtClean="0"/>
              <a:t>Results in approximately an 18% increase in isoprene emissions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23333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Revised BELD input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Initial goal was to harmonize CMAQ/WRF land use data</a:t>
            </a:r>
          </a:p>
          <a:p>
            <a:pPr lvl="1"/>
            <a:r>
              <a:rPr lang="en-US" dirty="0" smtClean="0"/>
              <a:t>CMAQ/WRF now using 2001-2006 National Land Cover Dataset (NLCD) and MODIS data</a:t>
            </a:r>
          </a:p>
          <a:p>
            <a:r>
              <a:rPr lang="en-US" dirty="0" smtClean="0"/>
              <a:t>Required combining multiple datasets</a:t>
            </a:r>
          </a:p>
          <a:p>
            <a:pPr lvl="1"/>
            <a:r>
              <a:rPr lang="en-US" dirty="0" smtClean="0"/>
              <a:t>2001 &amp; 2006 NLCD and MODIS data for land use categories and canopy coverage</a:t>
            </a:r>
          </a:p>
          <a:p>
            <a:pPr lvl="1"/>
            <a:r>
              <a:rPr lang="en-US" dirty="0"/>
              <a:t>2002-2013 Forest </a:t>
            </a:r>
            <a:r>
              <a:rPr lang="en-US" dirty="0" smtClean="0"/>
              <a:t>inventory and analysis (FIA) tree species data</a:t>
            </a:r>
          </a:p>
          <a:p>
            <a:pPr lvl="1"/>
            <a:r>
              <a:rPr lang="en-US" dirty="0" smtClean="0"/>
              <a:t>2002 &amp; 2007 USDA census of agriculture data for cropping data</a:t>
            </a:r>
          </a:p>
          <a:p>
            <a:r>
              <a:rPr lang="en-US" dirty="0" smtClean="0"/>
              <a:t>Compared county level versus interpolated vegetation species fractions</a:t>
            </a:r>
          </a:p>
          <a:p>
            <a:pPr lvl="1"/>
            <a:r>
              <a:rPr lang="en-US" dirty="0" smtClean="0"/>
              <a:t>Both allocated to land use by NLCD canopy coverage fraction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9183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1794</TotalTime>
  <Words>1950</Words>
  <Application>Microsoft Office PowerPoint</Application>
  <PresentationFormat>Custom</PresentationFormat>
  <Paragraphs>442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Updates to model algorithms and inputs for the Biogenic Emissions Inventory System (BEIS) model</vt:lpstr>
      <vt:lpstr>Outline</vt:lpstr>
      <vt:lpstr>BVOC emissions</vt:lpstr>
      <vt:lpstr>Updates to BEIS Canopy Model</vt:lpstr>
      <vt:lpstr>Updates to BEIS Canopy Model</vt:lpstr>
      <vt:lpstr>Updates to BEIS Canopy Model</vt:lpstr>
      <vt:lpstr>Updates to BEIS Canopy Model</vt:lpstr>
      <vt:lpstr>BEIS Canopy Model Summary</vt:lpstr>
      <vt:lpstr>Revised BELD input data</vt:lpstr>
      <vt:lpstr>FIA Interpolated data</vt:lpstr>
      <vt:lpstr>FIA Interpolated data</vt:lpstr>
      <vt:lpstr>County level vegetation species</vt:lpstr>
      <vt:lpstr>Model Simulations</vt:lpstr>
      <vt:lpstr>Why Central CA?</vt:lpstr>
      <vt:lpstr>Isoprene</vt:lpstr>
      <vt:lpstr>Isoprene BFRS</vt:lpstr>
      <vt:lpstr>Isoprene CARES</vt:lpstr>
      <vt:lpstr>Terpenes </vt:lpstr>
      <vt:lpstr>Terpene BFRS</vt:lpstr>
      <vt:lpstr>Terpene CARES</vt:lpstr>
      <vt:lpstr>Methanol</vt:lpstr>
      <vt:lpstr>Methanol BFRS</vt:lpstr>
      <vt:lpstr>Methanol CARES</vt:lpstr>
      <vt:lpstr>Sesquiterpenes</vt:lpstr>
      <vt:lpstr>Sesquiterpenes BFRS</vt:lpstr>
      <vt:lpstr>CA evaluation results</vt:lpstr>
      <vt:lpstr>CA Ozone</vt:lpstr>
      <vt:lpstr>CA Aerosols</vt:lpstr>
      <vt:lpstr>Organic Aerosols</vt:lpstr>
      <vt:lpstr>Organic Aerosols</vt:lpstr>
      <vt:lpstr>MVK + MACR BFRS</vt:lpstr>
      <vt:lpstr>MVK + MACR CARES</vt:lpstr>
      <vt:lpstr>Impact on atmospheric chemistry</vt:lpstr>
      <vt:lpstr>Impacts oxidized species </vt:lpstr>
      <vt:lpstr>Conclusions</vt:lpstr>
      <vt:lpstr>Future work </vt:lpstr>
      <vt:lpstr>Future work </vt:lpstr>
      <vt:lpstr>Thanks and Questions</vt:lpstr>
      <vt:lpstr>Formaldehyde</vt:lpstr>
      <vt:lpstr>Formaldehyde BFRS</vt:lpstr>
      <vt:lpstr>Acetaldehyde</vt:lpstr>
      <vt:lpstr>Acetaldehyde BFRS</vt:lpstr>
      <vt:lpstr>OH BFRS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Updates to model algorithms and inputs for the Biogenic Emissions Inventory System (BEIS) model</dc:title>
  <dc:creator>Bash, Jesse</dc:creator>
  <cp:lastModifiedBy>KB</cp:lastModifiedBy>
  <cp:revision>67</cp:revision>
  <cp:lastPrinted>2014-04-15T20:15:34Z</cp:lastPrinted>
  <dcterms:created xsi:type="dcterms:W3CDTF">2014-04-11T14:43:02Z</dcterms:created>
  <dcterms:modified xsi:type="dcterms:W3CDTF">2014-05-01T18:38:05Z</dcterms:modified>
</cp:coreProperties>
</file>